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76" r:id="rId2"/>
    <p:sldId id="285" r:id="rId3"/>
    <p:sldId id="308" r:id="rId4"/>
    <p:sldId id="258" r:id="rId5"/>
    <p:sldId id="309" r:id="rId6"/>
    <p:sldId id="315" r:id="rId7"/>
    <p:sldId id="316" r:id="rId8"/>
    <p:sldId id="317" r:id="rId9"/>
    <p:sldId id="323" r:id="rId10"/>
    <p:sldId id="318" r:id="rId11"/>
    <p:sldId id="312" r:id="rId12"/>
    <p:sldId id="319" r:id="rId13"/>
    <p:sldId id="320" r:id="rId14"/>
    <p:sldId id="313" r:id="rId15"/>
    <p:sldId id="332" r:id="rId16"/>
    <p:sldId id="324" r:id="rId17"/>
    <p:sldId id="331" r:id="rId18"/>
    <p:sldId id="266" r:id="rId19"/>
    <p:sldId id="267" r:id="rId20"/>
    <p:sldId id="269" r:id="rId21"/>
    <p:sldId id="325" r:id="rId22"/>
    <p:sldId id="300" r:id="rId23"/>
    <p:sldId id="290" r:id="rId24"/>
    <p:sldId id="297" r:id="rId25"/>
    <p:sldId id="291" r:id="rId26"/>
    <p:sldId id="298" r:id="rId27"/>
    <p:sldId id="306" r:id="rId28"/>
    <p:sldId id="307" r:id="rId29"/>
    <p:sldId id="342" r:id="rId30"/>
    <p:sldId id="261" r:id="rId31"/>
    <p:sldId id="284" r:id="rId32"/>
    <p:sldId id="263" r:id="rId33"/>
    <p:sldId id="274" r:id="rId34"/>
    <p:sldId id="286" r:id="rId35"/>
    <p:sldId id="296" r:id="rId3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-1200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jpg>
</file>

<file path=ppt/media/image10.png>
</file>

<file path=ppt/media/image15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7.JPG>
</file>

<file path=ppt/media/image28.jpg>
</file>

<file path=ppt/media/image29.gif>
</file>

<file path=ppt/media/image3.jpg>
</file>

<file path=ppt/media/image4.jpg>
</file>

<file path=ppt/media/image5.jpg>
</file>

<file path=ppt/media/image6.png>
</file>

<file path=ppt/media/image7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BB628-9B63-1E43-9AE4-11E885AA5208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6F8740-6ED4-7648-895A-FD7204BC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335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1288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Wander </a:t>
            </a:r>
            <a:r>
              <a:rPr lang="en-GB" dirty="0" err="1" smtClean="0"/>
              <a:t>bild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einfuegen</a:t>
            </a:r>
            <a:endParaRPr lang="en-GB" baseline="0" dirty="0" smtClean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95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Link</a:t>
            </a:r>
            <a:r>
              <a:rPr lang="en-US" baseline="0" dirty="0" smtClean="0"/>
              <a:t> Picture to actual source code on </a:t>
            </a:r>
            <a:r>
              <a:rPr lang="en-US" baseline="0" dirty="0" err="1" smtClean="0"/>
              <a:t>github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68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Link</a:t>
            </a:r>
            <a:r>
              <a:rPr lang="en-US" baseline="0" dirty="0" smtClean="0"/>
              <a:t> Picture to actual source code on </a:t>
            </a:r>
            <a:r>
              <a:rPr lang="en-US" baseline="0" dirty="0" err="1" smtClean="0"/>
              <a:t>github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6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Sequenz</a:t>
            </a:r>
            <a:r>
              <a:rPr lang="en-GB" dirty="0" smtClean="0"/>
              <a:t> </a:t>
            </a:r>
            <a:r>
              <a:rPr lang="en-GB" dirty="0" err="1" smtClean="0"/>
              <a:t>kreieren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6F8740-6ED4-7648-895A-FD7204BCC1E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81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00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317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7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21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51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73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815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98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85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47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2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B854D-7ADB-7140-951F-D87B07F179DC}" type="datetimeFigureOut">
              <a:rPr lang="en-US" smtClean="0"/>
              <a:t>09/12/14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405EC-0106-3746-9CC3-78C21A620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00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b="1" kern="1200" cap="none" spc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bg2">
              <a:tint val="85000"/>
              <a:satMod val="155000"/>
            </a:schemeClr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hyperlink" Target="https://github.com/woq-blended/blended/blob/master/blended-akka-itest/src/test/resources/application.conf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hyperlink" Target="https://github.com/woq-blended/blended/blob/master/blended-akka-itest/src/test/scala/de/woq/blended/akka/itest/BlendedDemoIntegrationSpec.scala%23L4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oq-blended/blended/blob/master/blended-itestsupport/src/main/scala/de/woq/blended/itestsupport/camel/CamelTestSupport.scala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hyperlink" Target="https://github.com/woq-blended/blended/blob/master/blended-akka-itest/src/test/scala/de/woq/blended/akka/itest/BlendedDemoSpec.scala%23L42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hyperlink" Target="https://github.com/woq-blended/blended/blob/master/blended-akka-itest/src/test/scala/de/woq/blended/akka/itest/BlendedDemoIntegrationSpec.scala%23L6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hyperlink" Target="https://github.com/woq-blended/blended/blob/master/blended-akka-itest/src/test/scala/de/woq/blended/akka/itest/BlendedDemoIntegrationSpec.scala%23L47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hyperlink" Target="https://github.com/woq-blended/blended/blob/master/blended-akka-itest/src/test/scala/de/woq/blended/akka/itest/BlendedDemoSpec.scala%23L5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hyperlink" Target="https://github.com/woq-blended/blended/blob/master/blended-itestsupport/src/main/scala/de/woq/blended/itestsupport/docker/ContainerManager.scala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hyperlink" Target="https://github.com/woq-blended/blended/blob/master/blended-itestsupport/src/main/scala/de/woq/blended/itestsupport/docker/ContainerActor.scala%23L17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hyperlink" Target="https://github.com/woq-blended/blended/blob/master/blended-itestsupport/src/main/scala/de/woq/blended/itestsupport/condition/ConditionActor.scala%23L30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hyperlink" Target="https://github.com/woq-blended/blended/blob/master/blended-itestsupport/src/main/scala/de/woq/blended/itestsupport/condition/ParallelConditionActor.scala" TargetMode="External"/><Relationship Id="rId5" Type="http://schemas.openxmlformats.org/officeDocument/2006/relationships/hyperlink" Target="https://github.com/woq-blended/blended/blob/master/blended-itestsupport/src/main/scala/de/woq/blended/itestsupport/condition/SequentialConditionActor.scala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oq-blended/blended/blob/master/blended-itestsupport/src/main/scala/de/woq/blended/itestsupport/camel/CamelTestSupport.scala" TargetMode="External"/><Relationship Id="rId3" Type="http://schemas.openxmlformats.org/officeDocument/2006/relationships/hyperlink" Target="https://github.com/woq-blended/blended/tree/master/blended-jolokia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oq-blended/blended/tree/master/blended-docker/blended-docker-demo" TargetMode="External"/><Relationship Id="rId4" Type="http://schemas.openxmlformats.org/officeDocument/2006/relationships/hyperlink" Target="https://github.com/woq-blended/blended/tree/master/blended-itestsupport" TargetMode="External"/><Relationship Id="rId5" Type="http://schemas.openxmlformats.org/officeDocument/2006/relationships/hyperlink" Target="https://github.com/woq-blended/blended/tree/master/blended-jolokia" TargetMode="External"/><Relationship Id="rId6" Type="http://schemas.openxmlformats.org/officeDocument/2006/relationships/hyperlink" Target="https://github.com/woq-blended/blended/tree/master/blended-akka-itest" TargetMode="External"/><Relationship Id="rId7" Type="http://schemas.openxmlformats.org/officeDocument/2006/relationships/hyperlink" Target="http://ci.wayofquality.de:8081/jenkins/job/blended-build/de.woq.blended$blended-akka-itest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oq-blended/blended/tree/master/blended-karaf-dem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1" Type="http://schemas.openxmlformats.org/officeDocument/2006/relationships/hyperlink" Target="http://www.scalatest.org/" TargetMode="External"/><Relationship Id="rId12" Type="http://schemas.openxmlformats.org/officeDocument/2006/relationships/hyperlink" Target="http://camel.apache.org" TargetMode="External"/><Relationship Id="rId13" Type="http://schemas.openxmlformats.org/officeDocument/2006/relationships/hyperlink" Target="http://karaf.apache.org" TargetMode="External"/><Relationship Id="rId14" Type="http://schemas.openxmlformats.org/officeDocument/2006/relationships/hyperlink" Target="http://activemq.apche.org" TargetMode="External"/><Relationship Id="rId15" Type="http://schemas.openxmlformats.org/officeDocument/2006/relationships/hyperlink" Target="http://hawt.io" TargetMode="External"/><Relationship Id="rId16" Type="http://schemas.openxmlformats.org/officeDocument/2006/relationships/hyperlink" Target="http://www.jolokia.org/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woq-blended/blended" TargetMode="External"/><Relationship Id="rId3" Type="http://schemas.openxmlformats.org/officeDocument/2006/relationships/hyperlink" Target="https://travis-ci.org/woq-blended/blended" TargetMode="External"/><Relationship Id="rId4" Type="http://schemas.openxmlformats.org/officeDocument/2006/relationships/hyperlink" Target="https://waffle.io/woq-blended/blended" TargetMode="External"/><Relationship Id="rId5" Type="http://schemas.openxmlformats.org/officeDocument/2006/relationships/hyperlink" Target="https://www.codacy.com/public/woq-blended/blended/dashboard" TargetMode="External"/><Relationship Id="rId6" Type="http://schemas.openxmlformats.org/officeDocument/2006/relationships/hyperlink" Target="http://www.wayofquality.de/projects/blended/index.html" TargetMode="External"/><Relationship Id="rId7" Type="http://schemas.openxmlformats.org/officeDocument/2006/relationships/hyperlink" Target="http://www.wayofquality.de" TargetMode="External"/><Relationship Id="rId8" Type="http://schemas.openxmlformats.org/officeDocument/2006/relationships/hyperlink" Target="http://scala-lang.org/" TargetMode="External"/><Relationship Id="rId9" Type="http://schemas.openxmlformats.org/officeDocument/2006/relationships/hyperlink" Target="http://akka.io" TargetMode="External"/><Relationship Id="rId10" Type="http://schemas.openxmlformats.org/officeDocument/2006/relationships/hyperlink" Target="http://docker.io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de.linkedin.com/pub/andreas-gies/0/594/aa5" TargetMode="External"/><Relationship Id="rId4" Type="http://schemas.openxmlformats.org/officeDocument/2006/relationships/hyperlink" Target="https://www.facebook.com/andreas.gies.5" TargetMode="External"/><Relationship Id="rId5" Type="http://schemas.openxmlformats.org/officeDocument/2006/relationships/hyperlink" Target="http://www.castillosanrafael.com" TargetMode="External"/><Relationship Id="rId6" Type="http://schemas.openxmlformats.org/officeDocument/2006/relationships/image" Target="../media/image29.gif"/><Relationship Id="rId1" Type="http://schemas.openxmlformats.org/officeDocument/2006/relationships/slideLayout" Target="../slideLayouts/slideLayout5.xml"/><Relationship Id="rId2" Type="http://schemas.openxmlformats.org/officeDocument/2006/relationships/hyperlink" Target="mailto:andreas@wayofquality.d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ker.io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oq-blended/blended/blob/master/blended-docker/blended-docker-demo/src/main/docker/demo/Dockerfil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2393156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685800" y="2614074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Integration Tests</a:t>
            </a:r>
            <a:b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 with </a:t>
            </a:r>
            <a:r>
              <a:rPr lang="en-US" b="1" dirty="0" err="1" smtClean="0">
                <a:solidFill>
                  <a:schemeClr val="tx2">
                    <a:lumMod val="50000"/>
                  </a:schemeClr>
                </a:solidFill>
              </a:rPr>
              <a:t>Docker</a:t>
            </a:r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, Scala, </a:t>
            </a:r>
            <a:r>
              <a:rPr lang="en-US" b="1" dirty="0" err="1" smtClean="0">
                <a:solidFill>
                  <a:schemeClr val="tx2">
                    <a:lumMod val="50000"/>
                  </a:schemeClr>
                </a:solidFill>
              </a:rPr>
              <a:t>Akka</a:t>
            </a:r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 &amp; </a:t>
            </a:r>
            <a:r>
              <a:rPr lang="en-US" b="1" dirty="0" err="1" smtClean="0">
                <a:solidFill>
                  <a:schemeClr val="tx2">
                    <a:lumMod val="50000"/>
                  </a:schemeClr>
                </a:solidFill>
              </a:rPr>
              <a:t>ScalaTest</a:t>
            </a:r>
            <a:endParaRPr 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5917950" y="4132608"/>
            <a:ext cx="30115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err="1" smtClean="0">
                <a:solidFill>
                  <a:schemeClr val="tx2">
                    <a:lumMod val="50000"/>
                  </a:schemeClr>
                </a:solidFill>
              </a:rPr>
              <a:t>Scala</a:t>
            </a:r>
            <a:r>
              <a:rPr lang="en-GB" sz="2400" b="1" dirty="0" smtClean="0">
                <a:solidFill>
                  <a:schemeClr val="tx2">
                    <a:lumMod val="50000"/>
                  </a:schemeClr>
                </a:solidFill>
              </a:rPr>
              <a:t> Exchange 2014</a:t>
            </a:r>
          </a:p>
          <a:p>
            <a:pPr algn="ctr"/>
            <a:r>
              <a:rPr lang="en-GB" sz="2400" b="1" dirty="0" smtClean="0">
                <a:solidFill>
                  <a:schemeClr val="tx2">
                    <a:lumMod val="50000"/>
                  </a:schemeClr>
                </a:solidFill>
              </a:rPr>
              <a:t>Andreas </a:t>
            </a:r>
            <a:r>
              <a:rPr lang="en-GB" sz="2400" b="1" dirty="0" err="1" smtClean="0">
                <a:solidFill>
                  <a:schemeClr val="tx2">
                    <a:lumMod val="50000"/>
                  </a:schemeClr>
                </a:solidFill>
              </a:rPr>
              <a:t>Gies</a:t>
            </a:r>
            <a:endParaRPr lang="en-US" sz="2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2" y="4317274"/>
            <a:ext cx="2499995" cy="73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7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 container under test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652" y="1217838"/>
            <a:ext cx="5542075" cy="377624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078870" y="3147392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Exposed Port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7009" y="3147392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Exposed Port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0321" y="4039705"/>
            <a:ext cx="1783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Exposed Volume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9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packaging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932" y="1207786"/>
            <a:ext cx="7023488" cy="387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059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Defining the </a:t>
            </a:r>
            <a:r>
              <a:rPr lang="en-GB" dirty="0" err="1" smtClean="0"/>
              <a:t>CuT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74" y="1165399"/>
            <a:ext cx="7741479" cy="38944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845962" y="2625805"/>
            <a:ext cx="2929696" cy="181588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101600"/>
          </a:effectLst>
        </p:spPr>
        <p:txBody>
          <a:bodyPr wrap="none" rtlCol="0">
            <a:spAutoFit/>
          </a:bodyPr>
          <a:lstStyle/>
          <a:p>
            <a:r>
              <a:rPr lang="en-US" sz="1400" dirty="0"/>
              <a:t> {</a:t>
            </a:r>
          </a:p>
          <a:p>
            <a:r>
              <a:rPr lang="en-US" sz="1400" dirty="0"/>
              <a:t>      name:   "sonic"</a:t>
            </a:r>
          </a:p>
          <a:p>
            <a:r>
              <a:rPr lang="en-US" sz="1400" dirty="0"/>
              <a:t>      image:  "</a:t>
            </a:r>
            <a:r>
              <a:rPr lang="en-US" sz="1400" dirty="0" smtClean="0"/>
              <a:t>^</a:t>
            </a:r>
            <a:r>
              <a:rPr lang="en-US" sz="1400" dirty="0" err="1" smtClean="0"/>
              <a:t>store_sonic:latest</a:t>
            </a:r>
            <a:r>
              <a:rPr lang="en-US" sz="1400" dirty="0"/>
              <a:t>"</a:t>
            </a:r>
          </a:p>
          <a:p>
            <a:r>
              <a:rPr lang="en-US" sz="1400" dirty="0"/>
              <a:t>      ports : [</a:t>
            </a:r>
          </a:p>
          <a:p>
            <a:r>
              <a:rPr lang="en-US" sz="1400" dirty="0"/>
              <a:t>        { name: "data", value: "2620" },</a:t>
            </a:r>
          </a:p>
          <a:p>
            <a:r>
              <a:rPr lang="en-US" sz="1400" dirty="0"/>
              <a:t>        { name: "</a:t>
            </a:r>
            <a:r>
              <a:rPr lang="en-US" sz="1400" dirty="0" err="1"/>
              <a:t>mgmt</a:t>
            </a:r>
            <a:r>
              <a:rPr lang="en-US" sz="1400" dirty="0"/>
              <a:t>", value: "2608"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},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45943" y="1174488"/>
            <a:ext cx="3833104" cy="3539431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101600"/>
          </a:effectLst>
        </p:spPr>
        <p:txBody>
          <a:bodyPr wrap="square" rtlCol="0">
            <a:spAutoFit/>
          </a:bodyPr>
          <a:lstStyle/>
          <a:p>
            <a:r>
              <a:rPr lang="en-US" sz="1400" dirty="0"/>
              <a:t> {</a:t>
            </a:r>
          </a:p>
          <a:p>
            <a:r>
              <a:rPr lang="en-US" sz="1400" dirty="0"/>
              <a:t>      name:   "shop"</a:t>
            </a:r>
          </a:p>
          <a:p>
            <a:r>
              <a:rPr lang="en-US" sz="1400" dirty="0"/>
              <a:t>      image:  "</a:t>
            </a:r>
            <a:r>
              <a:rPr lang="en-US" sz="1400" dirty="0" smtClean="0"/>
              <a:t>^</a:t>
            </a:r>
            <a:r>
              <a:rPr lang="en-US" sz="1400" dirty="0" err="1" smtClean="0"/>
              <a:t>store_shop:latest</a:t>
            </a:r>
            <a:r>
              <a:rPr lang="en-US" sz="1400" dirty="0"/>
              <a:t>"</a:t>
            </a:r>
          </a:p>
          <a:p>
            <a:r>
              <a:rPr lang="en-US" sz="1400" dirty="0"/>
              <a:t>      links:  [ "sonic_0:sonic" ]</a:t>
            </a:r>
          </a:p>
          <a:p>
            <a:r>
              <a:rPr lang="en-US" sz="1400" dirty="0"/>
              <a:t>      volumes: [</a:t>
            </a:r>
          </a:p>
          <a:p>
            <a:r>
              <a:rPr lang="en-US" sz="1400" dirty="0"/>
              <a:t>        {</a:t>
            </a:r>
          </a:p>
          <a:p>
            <a:r>
              <a:rPr lang="en-US" sz="1400" dirty="0"/>
              <a:t>          host : "data"</a:t>
            </a:r>
          </a:p>
          <a:p>
            <a:r>
              <a:rPr lang="en-US" sz="1400" dirty="0"/>
              <a:t>          container : "/opt/shop/data"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  ports : [</a:t>
            </a:r>
          </a:p>
          <a:p>
            <a:r>
              <a:rPr lang="en-US" sz="1400" dirty="0"/>
              <a:t>        { name: "ftp",   value: "4747" },</a:t>
            </a:r>
          </a:p>
          <a:p>
            <a:r>
              <a:rPr lang="en-US" sz="1400" dirty="0"/>
              <a:t>        { name: "http",  value: "8777" },</a:t>
            </a:r>
          </a:p>
          <a:p>
            <a:r>
              <a:rPr lang="en-US" sz="1400" dirty="0"/>
              <a:t>        { name: "</a:t>
            </a:r>
            <a:r>
              <a:rPr lang="en-US" sz="1400" dirty="0" err="1"/>
              <a:t>jms</a:t>
            </a:r>
            <a:r>
              <a:rPr lang="en-US" sz="1400" dirty="0"/>
              <a:t>",   value: "1883"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}</a:t>
            </a:r>
            <a:r>
              <a:rPr lang="en-US" sz="1400" dirty="0" smtClean="0"/>
              <a:t>,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333682" y="1089509"/>
            <a:ext cx="3833104" cy="3970318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101600"/>
          </a:effectLst>
        </p:spPr>
        <p:txBody>
          <a:bodyPr wrap="square" rtlCol="0">
            <a:spAutoFit/>
          </a:bodyPr>
          <a:lstStyle/>
          <a:p>
            <a:r>
              <a:rPr lang="en-US" sz="1400" dirty="0"/>
              <a:t> {</a:t>
            </a:r>
          </a:p>
          <a:p>
            <a:r>
              <a:rPr lang="en-US" sz="1400" dirty="0"/>
              <a:t>      name:   "gs4"</a:t>
            </a:r>
          </a:p>
          <a:p>
            <a:r>
              <a:rPr lang="en-US" sz="1400" dirty="0"/>
              <a:t>      image:  "</a:t>
            </a:r>
            <a:r>
              <a:rPr lang="en-US" sz="1400" dirty="0" smtClean="0"/>
              <a:t>^</a:t>
            </a:r>
            <a:r>
              <a:rPr lang="en-US" sz="1400" dirty="0" err="1" smtClean="0"/>
              <a:t>store_sibfile:latest</a:t>
            </a:r>
            <a:r>
              <a:rPr lang="en-US" sz="1400" dirty="0"/>
              <a:t>"</a:t>
            </a:r>
          </a:p>
          <a:p>
            <a:r>
              <a:rPr lang="en-US" sz="1400" dirty="0"/>
              <a:t>      links:  [ "shop_0:shop" ]</a:t>
            </a:r>
          </a:p>
          <a:p>
            <a:r>
              <a:rPr lang="en-US" sz="1400" dirty="0"/>
              <a:t>      ports: [</a:t>
            </a:r>
          </a:p>
          <a:p>
            <a:r>
              <a:rPr lang="en-US" sz="1400" dirty="0"/>
              <a:t>        { name: "http", value: "8181"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  volumes: [</a:t>
            </a:r>
          </a:p>
          <a:p>
            <a:r>
              <a:rPr lang="en-US" sz="1400" dirty="0"/>
              <a:t>        {</a:t>
            </a:r>
          </a:p>
          <a:p>
            <a:r>
              <a:rPr lang="en-US" sz="1400" dirty="0"/>
              <a:t>          host: "data"</a:t>
            </a:r>
          </a:p>
          <a:p>
            <a:r>
              <a:rPr lang="en-US" sz="1400" dirty="0"/>
              <a:t>          container: "/opt/</a:t>
            </a:r>
            <a:r>
              <a:rPr lang="en-US" sz="1400" dirty="0" err="1"/>
              <a:t>sibfile</a:t>
            </a:r>
            <a:r>
              <a:rPr lang="en-US" sz="1400" dirty="0"/>
              <a:t>/data"</a:t>
            </a:r>
          </a:p>
          <a:p>
            <a:r>
              <a:rPr lang="en-US" sz="1400" dirty="0"/>
              <a:t>        },</a:t>
            </a:r>
          </a:p>
          <a:p>
            <a:r>
              <a:rPr lang="en-US" sz="1400" dirty="0"/>
              <a:t>        {</a:t>
            </a:r>
          </a:p>
          <a:p>
            <a:r>
              <a:rPr lang="en-US" sz="1400" dirty="0"/>
              <a:t>          host: "</a:t>
            </a:r>
            <a:r>
              <a:rPr lang="en-US" sz="1400" dirty="0" err="1"/>
              <a:t>tmp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  container: "/</a:t>
            </a:r>
            <a:r>
              <a:rPr lang="en-US" sz="1400" dirty="0" err="1"/>
              <a:t>tmp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  ]</a:t>
            </a:r>
          </a:p>
          <a:p>
            <a:r>
              <a:rPr lang="en-US" sz="1400" dirty="0"/>
              <a:t>    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4897279"/>
            <a:ext cx="72656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https://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github.com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-blended/blended/blob/master/blended-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/test/resources/</a:t>
            </a:r>
            <a:r>
              <a:rPr lang="en-US" sz="10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application.conf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9149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Integration test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23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Test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833" y="1176246"/>
            <a:ext cx="4888034" cy="396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0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tasks to write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Define the containers under test</a:t>
            </a:r>
          </a:p>
          <a:p>
            <a:r>
              <a:rPr lang="en-US" dirty="0" smtClean="0"/>
              <a:t>Start the </a:t>
            </a:r>
            <a:r>
              <a:rPr lang="en-US" dirty="0" err="1" smtClean="0"/>
              <a:t>CuT</a:t>
            </a:r>
            <a:r>
              <a:rPr lang="en-US" dirty="0" smtClean="0"/>
              <a:t> and wait until they are ready </a:t>
            </a:r>
          </a:p>
          <a:p>
            <a:r>
              <a:rPr lang="en-US" dirty="0" smtClean="0"/>
              <a:t>Provide a </a:t>
            </a:r>
            <a:r>
              <a:rPr lang="en-US" dirty="0" err="1" smtClean="0"/>
              <a:t>blackbox</a:t>
            </a:r>
            <a:r>
              <a:rPr lang="en-US" dirty="0" smtClean="0"/>
              <a:t> test context</a:t>
            </a:r>
          </a:p>
          <a:p>
            <a:r>
              <a:rPr lang="en-US" dirty="0" smtClean="0"/>
              <a:t>Execute the test suite</a:t>
            </a:r>
          </a:p>
        </p:txBody>
      </p:sp>
    </p:spTree>
    <p:extLst>
      <p:ext uri="{BB962C8B-B14F-4D97-AF65-F5344CB8AC3E}">
        <p14:creationId xmlns:p14="http://schemas.microsoft.com/office/powerpoint/2010/main" val="296395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enclosing Spec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591" y="1162616"/>
            <a:ext cx="8116994" cy="33531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893895"/>
            <a:ext cx="92674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/BlendedDemoIntegrationSpec.scala#L44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26359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CamelTestSupport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GB" dirty="0" smtClean="0"/>
              <a:t>Create &amp; send test messages </a:t>
            </a:r>
            <a:endParaRPr lang="en-US" dirty="0" smtClean="0"/>
          </a:p>
          <a:p>
            <a:r>
              <a:rPr lang="en-US" dirty="0" smtClean="0"/>
              <a:t>Wire mock Endpoints </a:t>
            </a:r>
          </a:p>
          <a:p>
            <a:r>
              <a:rPr lang="en-US" dirty="0" smtClean="0"/>
              <a:t>Frequently used message assertions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758" y="4854149"/>
            <a:ext cx="90462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/camel/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CamelTestSupport.scala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02743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example test context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45" y="1819408"/>
            <a:ext cx="7945172" cy="23439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1358348"/>
            <a:ext cx="83279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Provide a Camel based test context with all required components for testing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31960" y="4830981"/>
            <a:ext cx="86531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/BlendedDemoSpec.scala#L42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002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Providing the JMS connection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78" y="2016123"/>
            <a:ext cx="8005687" cy="23129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1270000"/>
            <a:ext cx="8007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We know the JMS port is 1883 and Active MQ is the JMS provider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Keep information relevant across Specs in an instance of </a:t>
            </a:r>
            <a:r>
              <a:rPr lang="en-US" dirty="0" err="1" smtClean="0"/>
              <a:t>BlendedTestContext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43" y="4778737"/>
            <a:ext cx="92674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/BlendedDemoIntegrationSpec.scala#L66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23623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2393156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0" y="2491333"/>
            <a:ext cx="4432663" cy="1334402"/>
          </a:xfrm>
          <a:solidFill>
            <a:schemeClr val="tx2">
              <a:lumMod val="25000"/>
              <a:lumOff val="75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Technical Trainings</a:t>
            </a:r>
          </a:p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Management Seminars</a:t>
            </a:r>
          </a:p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Team Breakouts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1287" y="2477815"/>
            <a:ext cx="4450714" cy="134792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25400" cap="flat" cmpd="sng" algn="ctr">
            <a:noFill/>
            <a:prstDash val="solid"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Technical Consulting </a:t>
            </a:r>
          </a:p>
          <a:p>
            <a:r>
              <a:rPr lang="en-GB" sz="2400" b="1" dirty="0" smtClean="0">
                <a:solidFill>
                  <a:schemeClr val="accent1">
                    <a:lumMod val="50000"/>
                  </a:schemeClr>
                </a:solidFill>
              </a:rPr>
              <a:t>Conference speaking slots</a:t>
            </a:r>
            <a:endParaRPr lang="en-US" sz="2400" b="1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2565987" y="4658974"/>
            <a:ext cx="1662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Yoga &amp; learning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11143" y="4658974"/>
            <a:ext cx="1845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Coding by the sea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159" y="3825735"/>
            <a:ext cx="1455955" cy="885964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83" y="3825735"/>
            <a:ext cx="1455955" cy="818975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4965001" y="4658974"/>
            <a:ext cx="1516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Team Building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958159" y="4658974"/>
            <a:ext cx="1674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Enjoy </a:t>
            </a:r>
            <a:r>
              <a:rPr lang="en-GB" dirty="0" err="1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Andalucia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847" y="3822973"/>
            <a:ext cx="1460864" cy="8887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6709" y="3825735"/>
            <a:ext cx="1454415" cy="88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40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Waiting for the container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675297"/>
            <a:ext cx="8230559" cy="27973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800" y="1250986"/>
            <a:ext cx="6801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Wait until </a:t>
            </a:r>
            <a:r>
              <a:rPr lang="en-US" dirty="0" err="1" smtClean="0"/>
              <a:t>Jolokia</a:t>
            </a:r>
            <a:r>
              <a:rPr lang="en-US" dirty="0" smtClean="0"/>
              <a:t>, JMS and the Camel Route under test are available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3089" y="4786411"/>
            <a:ext cx="92674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/BlendedDemoIntegrationSpec.scala#L47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225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Finally, the spec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737" y="1149295"/>
            <a:ext cx="7175199" cy="36885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933" y="4889558"/>
            <a:ext cx="86531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/test/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akka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/BlendedDemoSpec.scala#L54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1414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Main Test Framework elements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arden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299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5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dirty="0" err="1" smtClean="0"/>
              <a:t>Akka</a:t>
            </a:r>
            <a:r>
              <a:rPr lang="en-US" dirty="0" smtClean="0"/>
              <a:t> based Container </a:t>
            </a:r>
            <a:r>
              <a:rPr lang="en-US" dirty="0" err="1" smtClean="0"/>
              <a:t>Mgr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905" y="694954"/>
            <a:ext cx="7478052" cy="42179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235" y="4912668"/>
            <a:ext cx="90987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docker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ContainerManager.scala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2733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Actor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459" y="729805"/>
            <a:ext cx="5937958" cy="54269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4903675"/>
            <a:ext cx="91972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docker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/ContainerActor.scala#L17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25199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9996"/>
            <a:ext cx="8229600" cy="857250"/>
          </a:xfrm>
        </p:spPr>
        <p:txBody>
          <a:bodyPr/>
          <a:lstStyle/>
          <a:p>
            <a:r>
              <a:rPr lang="en-US" dirty="0" smtClean="0"/>
              <a:t>Managing Conditions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011821"/>
            <a:ext cx="8270848" cy="44074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22680" y="4909367"/>
            <a:ext cx="934396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/condition/ConditionActor.scala#L30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1894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9996"/>
            <a:ext cx="8229600" cy="857250"/>
          </a:xfrm>
        </p:spPr>
        <p:txBody>
          <a:bodyPr/>
          <a:lstStyle/>
          <a:p>
            <a:r>
              <a:rPr lang="en-US" dirty="0" smtClean="0"/>
              <a:t>Composed Conditions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65" y="939849"/>
            <a:ext cx="7930659" cy="3744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2060" y="4750356"/>
            <a:ext cx="844333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https://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github.com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-blended/blended/blob/master/blended-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src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/main/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scala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/de/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woq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/blended/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itestsupport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/condition/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4"/>
              </a:rPr>
              <a:t>ParallelConditionActor.scala</a:t>
            </a:r>
            <a:endParaRPr lang="en-US" sz="800" dirty="0"/>
          </a:p>
        </p:txBody>
      </p:sp>
      <p:sp>
        <p:nvSpPr>
          <p:cNvPr id="7" name="TextBox 6"/>
          <p:cNvSpPr txBox="1"/>
          <p:nvPr/>
        </p:nvSpPr>
        <p:spPr>
          <a:xfrm>
            <a:off x="102044" y="4935831"/>
            <a:ext cx="85972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https://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github.com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woq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-blended/blended/blob/master/blended-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itestsupport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src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/main/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scala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/de/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woq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/blended/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itestsupport</a:t>
            </a:r>
            <a:r>
              <a:rPr lang="en-US" sz="8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/condition/</a:t>
            </a:r>
            <a:r>
              <a:rPr lang="en-US" sz="8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5"/>
              </a:rPr>
              <a:t>SequentialConditionActor.scala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525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test support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GB" dirty="0" err="1" smtClean="0"/>
              <a:t>Akka</a:t>
            </a:r>
            <a:r>
              <a:rPr lang="en-GB" dirty="0" smtClean="0"/>
              <a:t> based JMS producer/consumer for throughput measurements (Early stage)</a:t>
            </a:r>
          </a:p>
          <a:p>
            <a:r>
              <a:rPr lang="en-US" dirty="0" err="1" smtClean="0"/>
              <a:t>Akka</a:t>
            </a:r>
            <a:r>
              <a:rPr lang="en-US" dirty="0" smtClean="0"/>
              <a:t> based </a:t>
            </a:r>
            <a:r>
              <a:rPr lang="en-US" dirty="0" err="1" smtClean="0"/>
              <a:t>Jolokia</a:t>
            </a:r>
            <a:r>
              <a:rPr lang="en-US" dirty="0" smtClean="0"/>
              <a:t> client to Query the container’s JMX resources via REST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97758" y="4859130"/>
            <a:ext cx="90462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-blended/blended/blob/master/blended-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src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/main/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scala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/de/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/blended/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itestsupport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/camel/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CamelTestSupport.scala</a:t>
            </a:r>
            <a:endParaRPr lang="en-US" sz="900" dirty="0"/>
          </a:p>
        </p:txBody>
      </p:sp>
      <p:sp>
        <p:nvSpPr>
          <p:cNvPr id="6" name="TextBox 5"/>
          <p:cNvSpPr txBox="1"/>
          <p:nvPr/>
        </p:nvSpPr>
        <p:spPr>
          <a:xfrm>
            <a:off x="97758" y="4636051"/>
            <a:ext cx="42755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https://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github.com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/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woq</a:t>
            </a:r>
            <a:r>
              <a:rPr lang="en-US" sz="9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-blended/blended/tree/master/blended-</a:t>
            </a:r>
            <a:r>
              <a:rPr lang="en-US" sz="90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3"/>
              </a:rPr>
              <a:t>jolokia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28770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35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559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sources / build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lnSpcReduction="10000"/>
          </a:bodyPr>
          <a:lstStyle/>
          <a:p>
            <a:r>
              <a:rPr lang="en-GB" dirty="0" smtClean="0">
                <a:hlinkClick r:id="rId2"/>
              </a:rPr>
              <a:t>Container packaging</a:t>
            </a:r>
            <a:endParaRPr lang="en-GB" dirty="0" smtClean="0"/>
          </a:p>
          <a:p>
            <a:r>
              <a:rPr lang="en-GB" dirty="0" smtClean="0">
                <a:hlinkClick r:id="rId3"/>
              </a:rPr>
              <a:t>Docker definition</a:t>
            </a:r>
            <a:endParaRPr lang="en-GB" dirty="0" smtClean="0"/>
          </a:p>
          <a:p>
            <a:r>
              <a:rPr lang="en-GB" dirty="0" smtClean="0">
                <a:hlinkClick r:id="rId4"/>
              </a:rPr>
              <a:t>Integration test framework</a:t>
            </a:r>
            <a:endParaRPr lang="en-GB" dirty="0" smtClean="0"/>
          </a:p>
          <a:p>
            <a:r>
              <a:rPr lang="en-GB" dirty="0" smtClean="0">
                <a:hlinkClick r:id="rId5"/>
              </a:rPr>
              <a:t>Jolokia support</a:t>
            </a:r>
            <a:endParaRPr lang="en-GB" dirty="0" smtClean="0"/>
          </a:p>
          <a:p>
            <a:r>
              <a:rPr lang="en-GB" dirty="0" smtClean="0">
                <a:hlinkClick r:id="rId6"/>
              </a:rPr>
              <a:t>Example Test</a:t>
            </a:r>
            <a:endParaRPr lang="en-GB" dirty="0" smtClean="0"/>
          </a:p>
          <a:p>
            <a:r>
              <a:rPr lang="en-GB" dirty="0" smtClean="0">
                <a:hlinkClick r:id="rId7"/>
              </a:rPr>
              <a:t>Jenkins build of Example Test</a:t>
            </a:r>
            <a:endParaRPr lang="en-GB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5569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Java based, distributed retail application</a:t>
            </a:r>
          </a:p>
          <a:p>
            <a:pPr lvl="1"/>
            <a:r>
              <a:rPr lang="en-US" dirty="0" smtClean="0"/>
              <a:t>Overall functionality as Messaging Backbone</a:t>
            </a:r>
          </a:p>
          <a:p>
            <a:pPr lvl="1"/>
            <a:r>
              <a:rPr lang="en-US" dirty="0" smtClean="0"/>
              <a:t>Different container types in collaboration</a:t>
            </a:r>
          </a:p>
          <a:p>
            <a:r>
              <a:rPr lang="en-US" dirty="0" smtClean="0"/>
              <a:t>~7 years in development, </a:t>
            </a:r>
            <a:r>
              <a:rPr lang="en-US" dirty="0" err="1" smtClean="0"/>
              <a:t>OSGi</a:t>
            </a:r>
            <a:r>
              <a:rPr lang="en-US" dirty="0" smtClean="0"/>
              <a:t> based</a:t>
            </a:r>
          </a:p>
          <a:p>
            <a:r>
              <a:rPr lang="en-US" dirty="0" smtClean="0"/>
              <a:t>Migration to </a:t>
            </a:r>
            <a:r>
              <a:rPr lang="en-US" dirty="0" err="1" smtClean="0"/>
              <a:t>OSGi</a:t>
            </a:r>
            <a:r>
              <a:rPr lang="en-US" dirty="0" smtClean="0"/>
              <a:t>/</a:t>
            </a:r>
            <a:r>
              <a:rPr lang="en-US" dirty="0" err="1" smtClean="0"/>
              <a:t>Scala</a:t>
            </a:r>
            <a:r>
              <a:rPr lang="en-US" dirty="0" smtClean="0"/>
              <a:t>/</a:t>
            </a:r>
            <a:r>
              <a:rPr lang="en-US" dirty="0" err="1" smtClean="0"/>
              <a:t>Akka</a:t>
            </a:r>
            <a:r>
              <a:rPr lang="en-US" dirty="0" smtClean="0"/>
              <a:t> since </a:t>
            </a:r>
            <a:r>
              <a:rPr lang="en-US" dirty="0" smtClean="0"/>
              <a:t>2011</a:t>
            </a:r>
          </a:p>
          <a:p>
            <a:pPr lvl="1"/>
            <a:r>
              <a:rPr lang="en-US" dirty="0" smtClean="0"/>
              <a:t>~80% </a:t>
            </a:r>
            <a:r>
              <a:rPr lang="en-US" dirty="0" err="1" smtClean="0"/>
              <a:t>Scala</a:t>
            </a:r>
            <a:r>
              <a:rPr lang="en-US" dirty="0" smtClean="0"/>
              <a:t> by now </a:t>
            </a:r>
            <a:endParaRPr lang="en-US" dirty="0" smtClean="0"/>
          </a:p>
          <a:p>
            <a:r>
              <a:rPr lang="en-US" dirty="0" smtClean="0"/>
              <a:t>Inherited with weak </a:t>
            </a:r>
            <a:r>
              <a:rPr lang="en-US" dirty="0" smtClean="0"/>
              <a:t>Specs, </a:t>
            </a:r>
            <a:r>
              <a:rPr lang="en-US" dirty="0" smtClean="0"/>
              <a:t>manual </a:t>
            </a:r>
            <a:r>
              <a:rPr lang="en-US" dirty="0" smtClean="0"/>
              <a:t>Tests</a:t>
            </a:r>
          </a:p>
          <a:p>
            <a:r>
              <a:rPr lang="en-US" dirty="0" err="1" smtClean="0"/>
              <a:t>Scala</a:t>
            </a:r>
            <a:r>
              <a:rPr lang="en-US" dirty="0" smtClean="0"/>
              <a:t>/</a:t>
            </a:r>
            <a:r>
              <a:rPr lang="en-US" dirty="0" err="1" smtClean="0"/>
              <a:t>Akka</a:t>
            </a:r>
            <a:r>
              <a:rPr lang="en-US" dirty="0" smtClean="0"/>
              <a:t> version in production </a:t>
            </a:r>
            <a:r>
              <a:rPr lang="en-US" dirty="0" smtClean="0"/>
              <a:t>since 06/2013</a:t>
            </a:r>
          </a:p>
          <a:p>
            <a:pPr lvl="1"/>
            <a:r>
              <a:rPr lang="en-US" dirty="0" smtClean="0"/>
              <a:t>8 countries, ~3000 stores, ~</a:t>
            </a:r>
            <a:r>
              <a:rPr lang="en-US" smtClean="0"/>
              <a:t>20000 containers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0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 guidelines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9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 Guidelines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73216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Concentrate on </a:t>
            </a:r>
            <a:r>
              <a:rPr lang="en-US" dirty="0" err="1" smtClean="0"/>
              <a:t>Blackbox</a:t>
            </a:r>
            <a:r>
              <a:rPr lang="en-US" dirty="0" smtClean="0"/>
              <a:t> Tests</a:t>
            </a:r>
          </a:p>
          <a:p>
            <a:pPr lvl="1"/>
            <a:r>
              <a:rPr lang="en-US" dirty="0" smtClean="0"/>
              <a:t>Or Don’t modify the </a:t>
            </a:r>
            <a:r>
              <a:rPr lang="en-US" dirty="0" err="1" smtClean="0"/>
              <a:t>CuT</a:t>
            </a:r>
            <a:r>
              <a:rPr lang="en-US" dirty="0" smtClean="0"/>
              <a:t> to test it … </a:t>
            </a:r>
          </a:p>
          <a:p>
            <a:r>
              <a:rPr lang="en-GB" dirty="0" smtClean="0"/>
              <a:t>Identify the Communication endpoints</a:t>
            </a:r>
          </a:p>
          <a:p>
            <a:pPr lvl="1"/>
            <a:r>
              <a:rPr lang="en-GB" dirty="0" smtClean="0"/>
              <a:t>Aim for readable Specs and discuss with end users</a:t>
            </a:r>
            <a:endParaRPr lang="en-US" dirty="0" smtClean="0"/>
          </a:p>
          <a:p>
            <a:r>
              <a:rPr lang="en-US" dirty="0" smtClean="0"/>
              <a:t>Specify Green and Red Path Tests </a:t>
            </a:r>
          </a:p>
          <a:p>
            <a:r>
              <a:rPr lang="en-GB" dirty="0" smtClean="0"/>
              <a:t>Try to capture load scenarios </a:t>
            </a:r>
          </a:p>
          <a:p>
            <a:pPr lvl="1"/>
            <a:r>
              <a:rPr lang="en-GB" dirty="0" smtClean="0"/>
              <a:t>Hard to define due to machine dependencies</a:t>
            </a:r>
            <a:endParaRPr lang="en-US" dirty="0" smtClean="0"/>
          </a:p>
          <a:p>
            <a:r>
              <a:rPr lang="en-US" dirty="0" smtClean="0"/>
              <a:t>Test fixtures</a:t>
            </a:r>
          </a:p>
          <a:p>
            <a:pPr lvl="1"/>
            <a:r>
              <a:rPr lang="en-US" dirty="0" smtClean="0"/>
              <a:t>Try to abstract test fixtures into abstract </a:t>
            </a:r>
            <a:r>
              <a:rPr lang="en-US" dirty="0" smtClean="0"/>
              <a:t>classes or traits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3665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Conclusion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28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More to come…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Working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Container Management</a:t>
            </a:r>
          </a:p>
          <a:p>
            <a:r>
              <a:rPr lang="en-US" dirty="0" smtClean="0"/>
              <a:t>Test Framework with easy hooks to </a:t>
            </a:r>
            <a:r>
              <a:rPr lang="en-US" dirty="0" err="1" smtClean="0"/>
              <a:t>CuT</a:t>
            </a:r>
            <a:endParaRPr lang="en-US" dirty="0" smtClean="0"/>
          </a:p>
          <a:p>
            <a:r>
              <a:rPr lang="en-US" dirty="0" smtClean="0"/>
              <a:t>Test </a:t>
            </a:r>
            <a:r>
              <a:rPr lang="en-US" dirty="0" smtClean="0"/>
              <a:t>Context for </a:t>
            </a:r>
            <a:r>
              <a:rPr lang="en-US" dirty="0" err="1" smtClean="0"/>
              <a:t>Blackbox</a:t>
            </a:r>
            <a:r>
              <a:rPr lang="en-US" dirty="0" smtClean="0"/>
              <a:t> testing</a:t>
            </a:r>
          </a:p>
          <a:p>
            <a:r>
              <a:rPr lang="en-US" dirty="0" smtClean="0"/>
              <a:t>Syntactic sugar </a:t>
            </a:r>
            <a:r>
              <a:rPr lang="en-US" dirty="0" smtClean="0"/>
              <a:t>for </a:t>
            </a:r>
            <a:r>
              <a:rPr lang="en-US" dirty="0" smtClean="0"/>
              <a:t>Camel based black-box testing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Wishlist</a:t>
            </a:r>
            <a:r>
              <a:rPr lang="en-US" dirty="0" smtClean="0"/>
              <a:t> /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Kill </a:t>
            </a:r>
            <a:r>
              <a:rPr lang="en-US" dirty="0" smtClean="0"/>
              <a:t>Containers throughout </a:t>
            </a:r>
            <a:r>
              <a:rPr lang="en-US" dirty="0" smtClean="0"/>
              <a:t>tests </a:t>
            </a:r>
            <a:r>
              <a:rPr lang="en-US" dirty="0" smtClean="0"/>
              <a:t>for failover testing</a:t>
            </a:r>
          </a:p>
          <a:p>
            <a:r>
              <a:rPr lang="en-US" dirty="0" smtClean="0"/>
              <a:t>Leverage a hosting </a:t>
            </a:r>
            <a:r>
              <a:rPr lang="en-US" dirty="0" err="1" smtClean="0"/>
              <a:t>env</a:t>
            </a:r>
            <a:r>
              <a:rPr lang="en-US" dirty="0" smtClean="0"/>
              <a:t>. like </a:t>
            </a:r>
            <a:r>
              <a:rPr lang="en-US" dirty="0" err="1" smtClean="0"/>
              <a:t>Openshift</a:t>
            </a:r>
            <a:r>
              <a:rPr lang="en-US" dirty="0" smtClean="0"/>
              <a:t> to execute Containers under test</a:t>
            </a:r>
          </a:p>
          <a:p>
            <a:r>
              <a:rPr lang="en-US" dirty="0" smtClean="0"/>
              <a:t>Publish Test Framework </a:t>
            </a:r>
            <a:r>
              <a:rPr lang="en-US" dirty="0" smtClean="0"/>
              <a:t>by itself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09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Resources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769414"/>
          </a:xfrm>
        </p:spPr>
        <p:txBody>
          <a:bodyPr anchor="t" anchorCtr="0">
            <a:normAutofit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err="1" smtClean="0"/>
              <a:t>GitHub</a:t>
            </a:r>
            <a:r>
              <a:rPr lang="en-US" dirty="0" smtClean="0"/>
              <a:t> Project </a:t>
            </a:r>
            <a:r>
              <a:rPr lang="en-US" dirty="0" smtClean="0">
                <a:hlinkClick r:id="rId2"/>
              </a:rPr>
              <a:t>Blended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>
                <a:hlinkClick r:id="rId3"/>
              </a:rPr>
              <a:t>Travis Build</a:t>
            </a:r>
            <a:r>
              <a:rPr lang="en-US" dirty="0" smtClean="0"/>
              <a:t> – </a:t>
            </a:r>
            <a:r>
              <a:rPr lang="en-US" dirty="0" smtClean="0">
                <a:hlinkClick r:id="rId4"/>
              </a:rPr>
              <a:t>Waffle Board</a:t>
            </a:r>
            <a:r>
              <a:rPr lang="en-US" dirty="0" smtClean="0"/>
              <a:t> – </a:t>
            </a:r>
            <a:r>
              <a:rPr lang="en-US" dirty="0" smtClean="0">
                <a:hlinkClick r:id="rId5"/>
              </a:rPr>
              <a:t>Codacy Code metrics</a:t>
            </a:r>
            <a:r>
              <a:rPr lang="en-US" dirty="0" smtClean="0"/>
              <a:t> - </a:t>
            </a:r>
            <a:r>
              <a:rPr lang="en-US" dirty="0" smtClean="0">
                <a:hlinkClick r:id="rId6"/>
              </a:rPr>
              <a:t>Project Page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Way of Quality </a:t>
            </a:r>
            <a:r>
              <a:rPr lang="en-US" dirty="0" smtClean="0">
                <a:hlinkClick r:id="rId7"/>
              </a:rPr>
              <a:t>Homepage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8"/>
              </a:rPr>
              <a:t>Scala </a:t>
            </a:r>
            <a:r>
              <a:rPr lang="en-US" dirty="0" smtClean="0"/>
              <a:t>– </a:t>
            </a:r>
            <a:r>
              <a:rPr lang="en-US" dirty="0" smtClean="0">
                <a:hlinkClick r:id="rId9"/>
              </a:rPr>
              <a:t>Akka </a:t>
            </a:r>
            <a:r>
              <a:rPr lang="en-US" dirty="0" smtClean="0"/>
              <a:t>– </a:t>
            </a:r>
            <a:r>
              <a:rPr lang="en-US" dirty="0" smtClean="0">
                <a:hlinkClick r:id="rId10"/>
              </a:rPr>
              <a:t>Docker </a:t>
            </a:r>
            <a:r>
              <a:rPr lang="en-US" dirty="0" smtClean="0"/>
              <a:t>– </a:t>
            </a:r>
            <a:r>
              <a:rPr lang="en-US" dirty="0" smtClean="0">
                <a:hlinkClick r:id="rId11"/>
              </a:rPr>
              <a:t>ScalaTest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12"/>
              </a:rPr>
              <a:t>Apache Camel</a:t>
            </a:r>
            <a:r>
              <a:rPr lang="en-US" dirty="0" smtClean="0"/>
              <a:t> - for writing test routes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13"/>
              </a:rPr>
              <a:t>Apache Karaf</a:t>
            </a:r>
            <a:r>
              <a:rPr lang="en-US" dirty="0" smtClean="0"/>
              <a:t> - The containers under test in the samples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14"/>
              </a:rPr>
              <a:t>Apache ActiveMQ</a:t>
            </a:r>
            <a:r>
              <a:rPr lang="en-US" dirty="0" smtClean="0"/>
              <a:t> - The JMS layer used in the samples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15"/>
              </a:rPr>
              <a:t>Hawtio</a:t>
            </a:r>
            <a:r>
              <a:rPr lang="en-US" dirty="0">
                <a:hlinkClick r:id="rId15"/>
              </a:rPr>
              <a:t> </a:t>
            </a:r>
            <a:r>
              <a:rPr lang="en-US" dirty="0" smtClean="0"/>
              <a:t>– The management console of the test containers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 smtClean="0">
                <a:hlinkClick r:id="rId16"/>
              </a:rPr>
              <a:t>Jolokia</a:t>
            </a:r>
            <a:r>
              <a:rPr lang="en-US" dirty="0" smtClean="0">
                <a:hlinkClick r:id="rId16"/>
              </a:rPr>
              <a:t> </a:t>
            </a:r>
            <a:r>
              <a:rPr lang="en-US" dirty="0" smtClean="0"/>
              <a:t>– A JMX to REST bridge</a:t>
            </a:r>
          </a:p>
          <a:p>
            <a:pPr marL="342900" indent="-342900"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188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Stay in contact !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1067635"/>
            <a:ext cx="8229600" cy="3769414"/>
          </a:xfrm>
        </p:spPr>
        <p:txBody>
          <a:bodyPr anchor="t" anchorCtr="0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>
                <a:hlinkClick r:id="rId2"/>
              </a:rPr>
              <a:t>andreas@wayofquality.de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>
                <a:hlinkClick r:id="rId3"/>
              </a:rPr>
              <a:t>http://de.linkedin.com/pub/andreas-gies/0/594/</a:t>
            </a:r>
            <a:r>
              <a:rPr lang="en-US" dirty="0" smtClean="0">
                <a:hlinkClick r:id="rId3"/>
              </a:rPr>
              <a:t>aa5</a:t>
            </a:r>
            <a:r>
              <a:rPr lang="en-US" dirty="0" smtClean="0"/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hlinkClick r:id="rId4"/>
              </a:rPr>
              <a:t>https://www.facebook.com/andreas.gies.</a:t>
            </a:r>
            <a:r>
              <a:rPr lang="en-US" dirty="0" smtClean="0">
                <a:hlinkClick r:id="rId4"/>
              </a:rPr>
              <a:t>5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@</a:t>
            </a:r>
            <a:r>
              <a:rPr lang="en-US" dirty="0" err="1" smtClean="0"/>
              <a:t>andreasgies</a:t>
            </a:r>
            <a:r>
              <a:rPr lang="en-US" dirty="0" smtClean="0"/>
              <a:t>, #WOQ-Blended on Twitter 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Enjoy a course or a Yoga &amp; coding breakout by the sea</a:t>
            </a:r>
            <a:br>
              <a:rPr lang="en-US" dirty="0" smtClean="0"/>
            </a:br>
            <a:endParaRPr lang="en-US" dirty="0" smtClean="0"/>
          </a:p>
        </p:txBody>
      </p:sp>
      <p:pic>
        <p:nvPicPr>
          <p:cNvPr id="3" name="Picture 2" descr="logo2.gif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73" y="3715901"/>
            <a:ext cx="5012120" cy="9198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5258" y="4619567"/>
            <a:ext cx="3426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http://</a:t>
            </a:r>
            <a:r>
              <a:rPr lang="en-US" dirty="0" err="1" smtClean="0">
                <a:hlinkClick r:id="rId5"/>
              </a:rPr>
              <a:t>www.castillosanrafael.com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32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Test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0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sample test scenario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74" y="1165399"/>
            <a:ext cx="7741479" cy="389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66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</a:t>
            </a:r>
            <a:r>
              <a:rPr lang="en-US" dirty="0" err="1" smtClean="0"/>
              <a:t>docker</a:t>
            </a:r>
            <a:r>
              <a:rPr lang="en-US" dirty="0" smtClean="0"/>
              <a:t> images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8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2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Docker</a:t>
            </a:r>
            <a:r>
              <a:rPr lang="en-GB" dirty="0" smtClean="0"/>
              <a:t> in a nutshell</a:t>
            </a:r>
            <a:endParaRPr lang="en-US" dirty="0"/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425" y="2304902"/>
            <a:ext cx="1984826" cy="4684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839" y="1063229"/>
            <a:ext cx="6956193" cy="406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37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Layering </a:t>
            </a:r>
            <a:r>
              <a:rPr lang="en-GB" dirty="0" err="1" smtClean="0"/>
              <a:t>Docker</a:t>
            </a:r>
            <a:r>
              <a:rPr lang="en-GB" dirty="0" smtClean="0"/>
              <a:t> images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400" y="1206788"/>
            <a:ext cx="6133547" cy="36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04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Docker</a:t>
            </a:r>
            <a:r>
              <a:rPr lang="en-GB" dirty="0" smtClean="0"/>
              <a:t> container configuration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57200" y="1150838"/>
            <a:ext cx="822960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latin typeface="Courier New"/>
                <a:cs typeface="Courier New"/>
              </a:rPr>
              <a:t>FROM </a:t>
            </a:r>
            <a:r>
              <a:rPr lang="en-US" sz="1400" b="1" dirty="0" err="1">
                <a:latin typeface="Courier New"/>
                <a:cs typeface="Courier New"/>
              </a:rPr>
              <a:t>atooni</a:t>
            </a:r>
            <a:r>
              <a:rPr lang="en-US" sz="1400" b="1" dirty="0">
                <a:latin typeface="Courier New"/>
                <a:cs typeface="Courier New"/>
              </a:rPr>
              <a:t>/</a:t>
            </a:r>
            <a:r>
              <a:rPr lang="en-US" sz="1400" b="1" dirty="0" err="1">
                <a:latin typeface="Courier New"/>
                <a:cs typeface="Courier New"/>
              </a:rPr>
              <a:t>blended-base:latest</a:t>
            </a:r>
            <a:endParaRPr lang="en-US" sz="1400" b="1" dirty="0">
              <a:latin typeface="Courier New"/>
              <a:cs typeface="Courier New"/>
            </a:endParaRPr>
          </a:p>
          <a:p>
            <a:r>
              <a:rPr lang="en-US" sz="1400" b="1" dirty="0" smtClean="0">
                <a:latin typeface="Courier New"/>
                <a:cs typeface="Courier New"/>
              </a:rPr>
              <a:t>ADD </a:t>
            </a:r>
            <a:r>
              <a:rPr lang="en-US" sz="1400" b="1" dirty="0">
                <a:latin typeface="Courier New"/>
                <a:cs typeface="Courier New"/>
              </a:rPr>
              <a:t>blended-</a:t>
            </a:r>
            <a:r>
              <a:rPr lang="en-US" sz="1400" b="1" dirty="0" err="1">
                <a:latin typeface="Courier New"/>
                <a:cs typeface="Courier New"/>
              </a:rPr>
              <a:t>karaf</a:t>
            </a:r>
            <a:r>
              <a:rPr lang="en-US" sz="1400" b="1" dirty="0">
                <a:latin typeface="Courier New"/>
                <a:cs typeface="Courier New"/>
              </a:rPr>
              <a:t>-demo-${</a:t>
            </a:r>
            <a:r>
              <a:rPr lang="en-US" sz="1400" b="1" dirty="0" err="1">
                <a:latin typeface="Courier New"/>
                <a:cs typeface="Courier New"/>
              </a:rPr>
              <a:t>project.version</a:t>
            </a:r>
            <a:r>
              <a:rPr lang="en-US" sz="1400" b="1" dirty="0">
                <a:latin typeface="Courier New"/>
                <a:cs typeface="Courier New"/>
              </a:rPr>
              <a:t>}-</a:t>
            </a:r>
            <a:r>
              <a:rPr lang="en-US" sz="1400" b="1" dirty="0" err="1">
                <a:latin typeface="Courier New"/>
                <a:cs typeface="Courier New"/>
              </a:rPr>
              <a:t>nojre.tar.gz</a:t>
            </a:r>
            <a:r>
              <a:rPr lang="en-US" sz="1400" b="1" dirty="0">
                <a:latin typeface="Courier New"/>
                <a:cs typeface="Courier New"/>
              </a:rPr>
              <a:t> /opt</a:t>
            </a:r>
          </a:p>
          <a:p>
            <a:r>
              <a:rPr lang="en-US" sz="1400" b="1" dirty="0">
                <a:latin typeface="Courier New"/>
                <a:cs typeface="Courier New"/>
              </a:rPr>
              <a:t>RUN </a:t>
            </a:r>
            <a:r>
              <a:rPr lang="en-US" sz="1400" b="1" dirty="0" err="1">
                <a:latin typeface="Courier New"/>
                <a:cs typeface="Courier New"/>
              </a:rPr>
              <a:t>ln</a:t>
            </a:r>
            <a:r>
              <a:rPr lang="en-US" sz="1400" b="1" dirty="0">
                <a:latin typeface="Courier New"/>
                <a:cs typeface="Courier New"/>
              </a:rPr>
              <a:t> -s /opt/blended-</a:t>
            </a:r>
            <a:r>
              <a:rPr lang="en-US" sz="1400" b="1" dirty="0" err="1">
                <a:latin typeface="Courier New"/>
                <a:cs typeface="Courier New"/>
              </a:rPr>
              <a:t>karaf</a:t>
            </a:r>
            <a:r>
              <a:rPr lang="en-US" sz="1400" b="1" dirty="0">
                <a:latin typeface="Courier New"/>
                <a:cs typeface="Courier New"/>
              </a:rPr>
              <a:t>-demo-${</a:t>
            </a:r>
            <a:r>
              <a:rPr lang="en-US" sz="1400" b="1" dirty="0" err="1">
                <a:latin typeface="Courier New"/>
                <a:cs typeface="Courier New"/>
              </a:rPr>
              <a:t>project.version</a:t>
            </a:r>
            <a:r>
              <a:rPr lang="en-US" sz="1400" b="1" dirty="0">
                <a:latin typeface="Courier New"/>
                <a:cs typeface="Courier New"/>
              </a:rPr>
              <a:t>} /opt/blended</a:t>
            </a:r>
          </a:p>
          <a:p>
            <a:r>
              <a:rPr lang="en-US" sz="1400" b="1" dirty="0">
                <a:latin typeface="Courier New"/>
                <a:cs typeface="Courier New"/>
              </a:rPr>
              <a:t>RUN </a:t>
            </a:r>
            <a:r>
              <a:rPr lang="en-US" sz="1400" b="1" dirty="0" err="1">
                <a:latin typeface="Courier New"/>
                <a:cs typeface="Courier New"/>
              </a:rPr>
              <a:t>mkdir</a:t>
            </a:r>
            <a:r>
              <a:rPr lang="en-US" sz="1400" b="1" dirty="0">
                <a:latin typeface="Courier New"/>
                <a:cs typeface="Courier New"/>
              </a:rPr>
              <a:t> -p /opt/blended/data</a:t>
            </a:r>
          </a:p>
          <a:p>
            <a:r>
              <a:rPr lang="en-US" sz="1400" b="1" dirty="0">
                <a:latin typeface="Courier New"/>
                <a:cs typeface="Courier New"/>
              </a:rPr>
              <a:t>RUN </a:t>
            </a:r>
            <a:r>
              <a:rPr lang="en-US" sz="1400" b="1" dirty="0" err="1">
                <a:latin typeface="Courier New"/>
                <a:cs typeface="Courier New"/>
              </a:rPr>
              <a:t>chown</a:t>
            </a:r>
            <a:r>
              <a:rPr lang="en-US" sz="1400" b="1" dirty="0">
                <a:latin typeface="Courier New"/>
                <a:cs typeface="Courier New"/>
              </a:rPr>
              <a:t> -R </a:t>
            </a:r>
            <a:r>
              <a:rPr lang="en-US" sz="1400" b="1" dirty="0" err="1">
                <a:latin typeface="Courier New"/>
                <a:cs typeface="Courier New"/>
              </a:rPr>
              <a:t>blended.blended</a:t>
            </a:r>
            <a:r>
              <a:rPr lang="en-US" sz="1400" b="1" dirty="0">
                <a:latin typeface="Courier New"/>
                <a:cs typeface="Courier New"/>
              </a:rPr>
              <a:t> /opt/blended*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USER </a:t>
            </a:r>
            <a:r>
              <a:rPr lang="en-US" sz="1400" b="1" dirty="0">
                <a:latin typeface="Courier New"/>
                <a:cs typeface="Courier New"/>
              </a:rPr>
              <a:t>blended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ENV </a:t>
            </a:r>
            <a:r>
              <a:rPr lang="en-US" sz="1400" b="1" dirty="0">
                <a:latin typeface="Courier New"/>
                <a:cs typeface="Courier New"/>
              </a:rPr>
              <a:t>JAVA_HOME /opt/java</a:t>
            </a:r>
          </a:p>
          <a:p>
            <a:r>
              <a:rPr lang="en-US" sz="1400" b="1" dirty="0">
                <a:latin typeface="Courier New"/>
                <a:cs typeface="Courier New"/>
              </a:rPr>
              <a:t>ENV PATH ${PATH}:${JAVA_HOME}/bin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ENTRYPOINT </a:t>
            </a:r>
            <a:r>
              <a:rPr lang="en-US" sz="1400" b="1" dirty="0">
                <a:latin typeface="Courier New"/>
                <a:cs typeface="Courier New"/>
              </a:rPr>
              <a:t>["/opt/blended/bin/</a:t>
            </a:r>
            <a:r>
              <a:rPr lang="en-US" sz="1400" b="1" dirty="0" err="1">
                <a:latin typeface="Courier New"/>
                <a:cs typeface="Courier New"/>
              </a:rPr>
              <a:t>karaf</a:t>
            </a:r>
            <a:r>
              <a:rPr lang="en-US" sz="1400" b="1" dirty="0">
                <a:latin typeface="Courier New"/>
                <a:cs typeface="Courier New"/>
              </a:rPr>
              <a:t>"]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VOLUME </a:t>
            </a:r>
            <a:r>
              <a:rPr lang="en-US" sz="1400" b="1" dirty="0">
                <a:latin typeface="Courier New"/>
                <a:cs typeface="Courier New"/>
              </a:rPr>
              <a:t>/opt/blended/data</a:t>
            </a:r>
          </a:p>
          <a:p>
            <a:r>
              <a:rPr lang="en-US" sz="1400" b="1" dirty="0" smtClean="0">
                <a:latin typeface="Courier New"/>
                <a:cs typeface="Courier New"/>
              </a:rPr>
              <a:t>EXPOSE </a:t>
            </a:r>
            <a:r>
              <a:rPr lang="en-US" sz="1400" b="1" dirty="0">
                <a:latin typeface="Courier New"/>
                <a:cs typeface="Courier New"/>
              </a:rPr>
              <a:t>1883</a:t>
            </a:r>
          </a:p>
          <a:p>
            <a:r>
              <a:rPr lang="en-US" sz="1400" b="1" dirty="0">
                <a:latin typeface="Courier New"/>
                <a:cs typeface="Courier New"/>
              </a:rPr>
              <a:t>EXPOSE 8181</a:t>
            </a:r>
          </a:p>
          <a:p>
            <a:r>
              <a:rPr lang="en-US" sz="1400" b="1" dirty="0">
                <a:latin typeface="Courier New"/>
                <a:cs typeface="Courier New"/>
              </a:rPr>
              <a:t>EXPOSE 1099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265" y="4806361"/>
            <a:ext cx="89094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https://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github.com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woq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-blended/blended/blob/master/blended-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docker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/blended-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docker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-demo/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src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/main/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docker</a:t>
            </a:r>
            <a:r>
              <a:rPr lang="en-US" sz="105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/demo/</a:t>
            </a:r>
            <a:r>
              <a:rPr lang="en-US" sz="1050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Dockerfile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58877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 dir="l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1478</TotalTime>
  <Words>1510</Words>
  <Application>Microsoft Macintosh PowerPoint</Application>
  <PresentationFormat>On-screen Show (16:9)</PresentationFormat>
  <Paragraphs>199</Paragraphs>
  <Slides>35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PowerPoint Presentation</vt:lpstr>
      <vt:lpstr>PowerPoint Presentation</vt:lpstr>
      <vt:lpstr>Project context</vt:lpstr>
      <vt:lpstr>Sample Test</vt:lpstr>
      <vt:lpstr>A sample test scenario</vt:lpstr>
      <vt:lpstr>Creating docker images</vt:lpstr>
      <vt:lpstr>Docker in a nutshell</vt:lpstr>
      <vt:lpstr>Layering Docker images</vt:lpstr>
      <vt:lpstr>Docker container configuration</vt:lpstr>
      <vt:lpstr>A container under test</vt:lpstr>
      <vt:lpstr>Test packaging</vt:lpstr>
      <vt:lpstr>Defining the CuT</vt:lpstr>
      <vt:lpstr>Integration test Elements</vt:lpstr>
      <vt:lpstr>High Level Test Architecture</vt:lpstr>
      <vt:lpstr>General tasks to write tests</vt:lpstr>
      <vt:lpstr>The enclosing Spec</vt:lpstr>
      <vt:lpstr>CamelTestSupport</vt:lpstr>
      <vt:lpstr>The example test context</vt:lpstr>
      <vt:lpstr>Providing the JMS connection</vt:lpstr>
      <vt:lpstr>Waiting for the container</vt:lpstr>
      <vt:lpstr>Finally, the spec</vt:lpstr>
      <vt:lpstr>Main Test Framework elements</vt:lpstr>
      <vt:lpstr>An Akka based Container Mgr</vt:lpstr>
      <vt:lpstr>Container Actor</vt:lpstr>
      <vt:lpstr>Managing Conditions</vt:lpstr>
      <vt:lpstr>Composed Conditions</vt:lpstr>
      <vt:lpstr>More test support</vt:lpstr>
      <vt:lpstr>Online Example</vt:lpstr>
      <vt:lpstr>Example sources / build</vt:lpstr>
      <vt:lpstr>Integration test guidelines</vt:lpstr>
      <vt:lpstr>Integration Test Guidelines</vt:lpstr>
      <vt:lpstr>Conclusion </vt:lpstr>
      <vt:lpstr>More to come…</vt:lpstr>
      <vt:lpstr>Resources</vt:lpstr>
      <vt:lpstr>Stay in contact !</vt:lpstr>
    </vt:vector>
  </TitlesOfParts>
  <Company>Way of Quality GmbH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Integration Testing  with Docker, Scala, Akka &amp; ScalaTest</dc:title>
  <dc:creator>Andreas Gies</dc:creator>
  <cp:lastModifiedBy>Andreas Gies</cp:lastModifiedBy>
  <cp:revision>169</cp:revision>
  <dcterms:created xsi:type="dcterms:W3CDTF">2014-11-08T07:24:33Z</dcterms:created>
  <dcterms:modified xsi:type="dcterms:W3CDTF">2014-12-09T14:20:56Z</dcterms:modified>
</cp:coreProperties>
</file>

<file path=docProps/thumbnail.jpeg>
</file>